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Fira Sans Bold" charset="1" panose="020B0803050000020004"/>
      <p:regular r:id="rId20"/>
    </p:embeddedFont>
    <p:embeddedFont>
      <p:font typeface="Fira Sans Italics" charset="1" panose="020B0503050000020004"/>
      <p:regular r:id="rId21"/>
    </p:embeddedFont>
    <p:embeddedFont>
      <p:font typeface="HK Grotesk Light Italics" charset="1" panose="00000400000000000000"/>
      <p:regular r:id="rId22"/>
    </p:embeddedFont>
    <p:embeddedFont>
      <p:font typeface="HK Grotesk" charset="1" panose="00000500000000000000"/>
      <p:regular r:id="rId23"/>
    </p:embeddedFont>
    <p:embeddedFont>
      <p:font typeface="HK Grotesk Light" charset="1" panose="00000400000000000000"/>
      <p:regular r:id="rId24"/>
    </p:embeddedFont>
    <p:embeddedFont>
      <p:font typeface="HK Grotesk Bold" charset="1" panose="00000800000000000000"/>
      <p:regular r:id="rId25"/>
    </p:embeddedFont>
    <p:embeddedFont>
      <p:font typeface="Open Sans Bold" charset="1" panose="020B0806030504020204"/>
      <p:regular r:id="rId26"/>
    </p:embeddedFont>
    <p:embeddedFont>
      <p:font typeface="Noto Sans Light" charset="1" panose="020B0400000000000000"/>
      <p:regular r:id="rId27"/>
    </p:embeddedFont>
    <p:embeddedFont>
      <p:font typeface="Fira Sans Bold Italics" charset="1" panose="020B0803050000020004"/>
      <p:regular r:id="rId28"/>
    </p:embeddedFont>
    <p:embeddedFont>
      <p:font typeface="HK Grotesk Bold Italics" charset="1" panose="000008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5.png" Type="http://schemas.openxmlformats.org/officeDocument/2006/relationships/image"/><Relationship Id="rId5" Target="../media/image8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1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3.pn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5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10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3.jpeg" Type="http://schemas.openxmlformats.org/officeDocument/2006/relationships/image"/><Relationship Id="rId5" Target="../media/image11.png" Type="http://schemas.openxmlformats.org/officeDocument/2006/relationships/image"/><Relationship Id="rId6" Target="../media/image4.png" Type="http://schemas.openxmlformats.org/officeDocument/2006/relationships/image"/><Relationship Id="rId7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2449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09119" y="6807203"/>
            <a:ext cx="1495730" cy="1417204"/>
          </a:xfrm>
          <a:custGeom>
            <a:avLst/>
            <a:gdLst/>
            <a:ahLst/>
            <a:cxnLst/>
            <a:rect r="r" b="b" t="t" l="l"/>
            <a:pathLst>
              <a:path h="1417204" w="1495730">
                <a:moveTo>
                  <a:pt x="0" y="0"/>
                </a:moveTo>
                <a:lnTo>
                  <a:pt x="1495730" y="0"/>
                </a:lnTo>
                <a:lnTo>
                  <a:pt x="1495730" y="1417204"/>
                </a:lnTo>
                <a:lnTo>
                  <a:pt x="0" y="1417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314306">
            <a:off x="-2988507" y="-5870413"/>
            <a:ext cx="9681882" cy="9258300"/>
          </a:xfrm>
          <a:custGeom>
            <a:avLst/>
            <a:gdLst/>
            <a:ahLst/>
            <a:cxnLst/>
            <a:rect r="r" b="b" t="t" l="l"/>
            <a:pathLst>
              <a:path h="9258300" w="9681882">
                <a:moveTo>
                  <a:pt x="0" y="0"/>
                </a:moveTo>
                <a:lnTo>
                  <a:pt x="9681883" y="0"/>
                </a:lnTo>
                <a:lnTo>
                  <a:pt x="9681883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739832" y="3914169"/>
            <a:ext cx="3613780" cy="3455678"/>
          </a:xfrm>
          <a:custGeom>
            <a:avLst/>
            <a:gdLst/>
            <a:ahLst/>
            <a:cxnLst/>
            <a:rect r="r" b="b" t="t" l="l"/>
            <a:pathLst>
              <a:path h="3455678" w="3613780">
                <a:moveTo>
                  <a:pt x="0" y="0"/>
                </a:moveTo>
                <a:lnTo>
                  <a:pt x="3613780" y="0"/>
                </a:lnTo>
                <a:lnTo>
                  <a:pt x="3613780" y="3455678"/>
                </a:lnTo>
                <a:lnTo>
                  <a:pt x="0" y="34556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260296"/>
            <a:ext cx="11349182" cy="2771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100" b="true">
                <a:solidFill>
                  <a:srgbClr val="FFFF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NumPy Китепканасын Колдонуп Медициналык Маалыматтарды Анализдөө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79717" y="7459867"/>
            <a:ext cx="7650262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i="true">
                <a:solidFill>
                  <a:srgbClr val="FFFFFF"/>
                </a:solidFill>
                <a:latin typeface="Fira Sans Italics"/>
                <a:ea typeface="Fira Sans Italics"/>
                <a:cs typeface="Fira Sans Italics"/>
                <a:sym typeface="Fira Sans Italics"/>
              </a:rPr>
              <a:t>Аткаргандар: Ашымбекова Аяна </a:t>
            </a:r>
          </a:p>
          <a:p>
            <a:pPr algn="l">
              <a:lnSpc>
                <a:spcPts val="3920"/>
              </a:lnSpc>
            </a:pPr>
            <a:r>
              <a:rPr lang="en-US" sz="2800" i="true">
                <a:solidFill>
                  <a:srgbClr val="FFFFFF"/>
                </a:solidFill>
                <a:latin typeface="Fira Sans Italics"/>
                <a:ea typeface="Fira Sans Italics"/>
                <a:cs typeface="Fira Sans Italics"/>
                <a:sym typeface="Fira Sans Italics"/>
              </a:rPr>
              <a:t>           Артыкбек кызы Нурзаада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1028700"/>
            <a:ext cx="3388123" cy="318656"/>
            <a:chOff x="0" y="0"/>
            <a:chExt cx="4517498" cy="424874"/>
          </a:xfrm>
        </p:grpSpPr>
        <p:sp>
          <p:nvSpPr>
            <p:cNvPr name="AutoShape 9" id="9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1296715" cy="434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 b="true">
                  <a:solidFill>
                    <a:srgbClr val="FFFFFF"/>
                  </a:solidFill>
                  <a:latin typeface="Fira Sans Bold"/>
                  <a:ea typeface="Fira Sans Bold"/>
                  <a:cs typeface="Fira Sans Bold"/>
                  <a:sym typeface="Fira Sans Bold"/>
                </a:rPr>
                <a:t>01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10336776">
            <a:off x="5829035" y="8270936"/>
            <a:ext cx="7677781" cy="6833225"/>
          </a:xfrm>
          <a:custGeom>
            <a:avLst/>
            <a:gdLst/>
            <a:ahLst/>
            <a:cxnLst/>
            <a:rect r="r" b="b" t="t" l="l"/>
            <a:pathLst>
              <a:path h="6833225" w="7677781">
                <a:moveTo>
                  <a:pt x="0" y="0"/>
                </a:moveTo>
                <a:lnTo>
                  <a:pt x="7677781" y="0"/>
                </a:lnTo>
                <a:lnTo>
                  <a:pt x="7677781" y="6833225"/>
                </a:lnTo>
                <a:lnTo>
                  <a:pt x="0" y="68332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5400000">
            <a:off x="15327916" y="2705274"/>
            <a:ext cx="3601436" cy="280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true">
                <a:solidFill>
                  <a:srgbClr val="FFFF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Жетинин айы 2024 г.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2449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520766">
            <a:off x="-1663372" y="5220445"/>
            <a:ext cx="7090520" cy="6780310"/>
          </a:xfrm>
          <a:custGeom>
            <a:avLst/>
            <a:gdLst/>
            <a:ahLst/>
            <a:cxnLst/>
            <a:rect r="r" b="b" t="t" l="l"/>
            <a:pathLst>
              <a:path h="6780310" w="7090520">
                <a:moveTo>
                  <a:pt x="0" y="0"/>
                </a:moveTo>
                <a:lnTo>
                  <a:pt x="7090520" y="0"/>
                </a:lnTo>
                <a:lnTo>
                  <a:pt x="7090520" y="6780310"/>
                </a:lnTo>
                <a:lnTo>
                  <a:pt x="0" y="67803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3388123" cy="318656"/>
            <a:chOff x="0" y="0"/>
            <a:chExt cx="4517498" cy="424874"/>
          </a:xfrm>
        </p:grpSpPr>
        <p:sp>
          <p:nvSpPr>
            <p:cNvPr name="AutoShape 5" id="5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-9525"/>
              <a:ext cx="1296715" cy="434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 b="true">
                  <a:solidFill>
                    <a:srgbClr val="FFFFFF"/>
                  </a:solidFill>
                  <a:latin typeface="Fira Sans Bold"/>
                  <a:ea typeface="Fira Sans Bold"/>
                  <a:cs typeface="Fira Sans Bold"/>
                  <a:sym typeface="Fira Sans Bold"/>
                </a:rPr>
                <a:t>12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4592608">
            <a:off x="7362296" y="1924989"/>
            <a:ext cx="16230600" cy="4476940"/>
          </a:xfrm>
          <a:custGeom>
            <a:avLst/>
            <a:gdLst/>
            <a:ahLst/>
            <a:cxnLst/>
            <a:rect r="r" b="b" t="t" l="l"/>
            <a:pathLst>
              <a:path h="4476940" w="16230600">
                <a:moveTo>
                  <a:pt x="0" y="0"/>
                </a:moveTo>
                <a:lnTo>
                  <a:pt x="16230600" y="0"/>
                </a:lnTo>
                <a:lnTo>
                  <a:pt x="16230600" y="4476941"/>
                </a:lnTo>
                <a:lnTo>
                  <a:pt x="0" y="44769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163051" y="4854669"/>
            <a:ext cx="5526315" cy="4403631"/>
          </a:xfrm>
          <a:custGeom>
            <a:avLst/>
            <a:gdLst/>
            <a:ahLst/>
            <a:cxnLst/>
            <a:rect r="r" b="b" t="t" l="l"/>
            <a:pathLst>
              <a:path h="4403631" w="5526315">
                <a:moveTo>
                  <a:pt x="0" y="0"/>
                </a:moveTo>
                <a:lnTo>
                  <a:pt x="5526314" y="0"/>
                </a:lnTo>
                <a:lnTo>
                  <a:pt x="5526314" y="4403631"/>
                </a:lnTo>
                <a:lnTo>
                  <a:pt x="0" y="44036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192445" y="1714257"/>
            <a:ext cx="5339442" cy="4254721"/>
          </a:xfrm>
          <a:custGeom>
            <a:avLst/>
            <a:gdLst/>
            <a:ahLst/>
            <a:cxnLst/>
            <a:rect r="r" b="b" t="t" l="l"/>
            <a:pathLst>
              <a:path h="4254721" w="5339442">
                <a:moveTo>
                  <a:pt x="0" y="0"/>
                </a:moveTo>
                <a:lnTo>
                  <a:pt x="5339442" y="0"/>
                </a:lnTo>
                <a:lnTo>
                  <a:pt x="5339442" y="4254722"/>
                </a:lnTo>
                <a:lnTo>
                  <a:pt x="0" y="42547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64072" y="3415591"/>
            <a:ext cx="6075613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35"/>
              </a:lnSpc>
            </a:pPr>
            <a:r>
              <a:rPr lang="en-US" sz="5196" b="true">
                <a:solidFill>
                  <a:srgbClr val="E9E9E9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Маалыматтарды визуалдаштыруу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2449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24215">
            <a:off x="11815257" y="-1055334"/>
            <a:ext cx="6699735" cy="5962764"/>
          </a:xfrm>
          <a:custGeom>
            <a:avLst/>
            <a:gdLst/>
            <a:ahLst/>
            <a:cxnLst/>
            <a:rect r="r" b="b" t="t" l="l"/>
            <a:pathLst>
              <a:path h="5962764" w="6699735">
                <a:moveTo>
                  <a:pt x="0" y="0"/>
                </a:moveTo>
                <a:lnTo>
                  <a:pt x="6699735" y="0"/>
                </a:lnTo>
                <a:lnTo>
                  <a:pt x="6699735" y="5962764"/>
                </a:lnTo>
                <a:lnTo>
                  <a:pt x="0" y="59627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604496">
            <a:off x="-1181022" y="4498951"/>
            <a:ext cx="5497605" cy="6364811"/>
          </a:xfrm>
          <a:custGeom>
            <a:avLst/>
            <a:gdLst/>
            <a:ahLst/>
            <a:cxnLst/>
            <a:rect r="r" b="b" t="t" l="l"/>
            <a:pathLst>
              <a:path h="6364811" w="5497605">
                <a:moveTo>
                  <a:pt x="0" y="0"/>
                </a:moveTo>
                <a:lnTo>
                  <a:pt x="5497605" y="0"/>
                </a:lnTo>
                <a:lnTo>
                  <a:pt x="5497605" y="6364811"/>
                </a:lnTo>
                <a:lnTo>
                  <a:pt x="0" y="63648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3388123" cy="318656"/>
            <a:chOff x="0" y="0"/>
            <a:chExt cx="4517498" cy="424874"/>
          </a:xfrm>
        </p:grpSpPr>
        <p:sp>
          <p:nvSpPr>
            <p:cNvPr name="AutoShape 6" id="6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-9525"/>
              <a:ext cx="1296715" cy="434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 b="true">
                  <a:solidFill>
                    <a:srgbClr val="FFFFFF"/>
                  </a:solidFill>
                  <a:latin typeface="Fira Sans Bold"/>
                  <a:ea typeface="Fira Sans Bold"/>
                  <a:cs typeface="Fira Sans Bold"/>
                  <a:sym typeface="Fira Sans Bold"/>
                </a:rPr>
                <a:t>14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693507" y="4565973"/>
            <a:ext cx="4203352" cy="4234184"/>
          </a:xfrm>
          <a:custGeom>
            <a:avLst/>
            <a:gdLst/>
            <a:ahLst/>
            <a:cxnLst/>
            <a:rect r="r" b="b" t="t" l="l"/>
            <a:pathLst>
              <a:path h="4234184" w="4203352">
                <a:moveTo>
                  <a:pt x="0" y="0"/>
                </a:moveTo>
                <a:lnTo>
                  <a:pt x="4203352" y="0"/>
                </a:lnTo>
                <a:lnTo>
                  <a:pt x="4203352" y="4234184"/>
                </a:lnTo>
                <a:lnTo>
                  <a:pt x="0" y="42341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992868" y="1926048"/>
            <a:ext cx="9700639" cy="5279850"/>
          </a:xfrm>
          <a:custGeom>
            <a:avLst/>
            <a:gdLst/>
            <a:ahLst/>
            <a:cxnLst/>
            <a:rect r="r" b="b" t="t" l="l"/>
            <a:pathLst>
              <a:path h="5279850" w="9700639">
                <a:moveTo>
                  <a:pt x="0" y="0"/>
                </a:moveTo>
                <a:lnTo>
                  <a:pt x="9700639" y="0"/>
                </a:lnTo>
                <a:lnTo>
                  <a:pt x="9700639" y="5279851"/>
                </a:lnTo>
                <a:lnTo>
                  <a:pt x="0" y="52798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5400000">
            <a:off x="15337440" y="2695748"/>
            <a:ext cx="3582386" cy="280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true">
                <a:solidFill>
                  <a:srgbClr val="FFFF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</a:t>
            </a:r>
            <a:r>
              <a:rPr lang="en-US" sz="1800" b="true">
                <a:solidFill>
                  <a:srgbClr val="FFFF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Жетинин айы 2024 г.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2449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908024">
            <a:off x="-198661" y="-2061760"/>
            <a:ext cx="7247484" cy="8390720"/>
          </a:xfrm>
          <a:custGeom>
            <a:avLst/>
            <a:gdLst/>
            <a:ahLst/>
            <a:cxnLst/>
            <a:rect r="r" b="b" t="t" l="l"/>
            <a:pathLst>
              <a:path h="8390720" w="7247484">
                <a:moveTo>
                  <a:pt x="0" y="0"/>
                </a:moveTo>
                <a:lnTo>
                  <a:pt x="7247484" y="0"/>
                </a:lnTo>
                <a:lnTo>
                  <a:pt x="7247484" y="8390720"/>
                </a:lnTo>
                <a:lnTo>
                  <a:pt x="0" y="8390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3388123" cy="318656"/>
            <a:chOff x="0" y="0"/>
            <a:chExt cx="4517498" cy="424874"/>
          </a:xfrm>
        </p:grpSpPr>
        <p:sp>
          <p:nvSpPr>
            <p:cNvPr name="AutoShape 5" id="5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-9525"/>
              <a:ext cx="1296715" cy="434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 b="true">
                  <a:solidFill>
                    <a:srgbClr val="FFFFFF"/>
                  </a:solidFill>
                  <a:latin typeface="Fira Sans Bold"/>
                  <a:ea typeface="Fira Sans Bold"/>
                  <a:cs typeface="Fira Sans Bold"/>
                  <a:sym typeface="Fira Sans Bold"/>
                </a:rPr>
                <a:t>06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4525034">
            <a:off x="17143552" y="9041791"/>
            <a:ext cx="2082612" cy="2490417"/>
          </a:xfrm>
          <a:custGeom>
            <a:avLst/>
            <a:gdLst/>
            <a:ahLst/>
            <a:cxnLst/>
            <a:rect r="r" b="b" t="t" l="l"/>
            <a:pathLst>
              <a:path h="2490417" w="2082612">
                <a:moveTo>
                  <a:pt x="0" y="0"/>
                </a:moveTo>
                <a:lnTo>
                  <a:pt x="2082611" y="0"/>
                </a:lnTo>
                <a:lnTo>
                  <a:pt x="2082611" y="2490418"/>
                </a:lnTo>
                <a:lnTo>
                  <a:pt x="0" y="24904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79898" y="2988833"/>
            <a:ext cx="9164376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9"/>
              </a:lnSpc>
            </a:pPr>
            <a:r>
              <a:rPr lang="en-US" sz="5416" b="true">
                <a:solidFill>
                  <a:srgbClr val="FFFF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Натыйжалар жана жыйынтыктар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69272" y="1629093"/>
            <a:ext cx="7705307" cy="733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61324" indent="-180662" lvl="1">
              <a:lnSpc>
                <a:spcPts val="2343"/>
              </a:lnSpc>
              <a:buFont typeface="Arial"/>
              <a:buChar char="•"/>
            </a:pPr>
            <a:r>
              <a:rPr lang="en-US" b="true" sz="1673">
                <a:solidFill>
                  <a:srgbClr val="4D1354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ТАМЕКИ ТАРТУУ ЖАНА МЕДИЦИНАЛЫК ЧЫГЫМДАР: ТАМЕКИ ТАРТКАНДАР ОРТОЧО 17,000 ТӨЛӨМ ТӨЛӨШКӨН, АЛ ЭМИ ЧЕКПЕГЕНДЕРДИН ОРТОЧО ТӨЛӨМҮ 13,000 БОЛДУ. БУЛ ТАМЕКИ ТАРТУУ МЕНЕН МЕДИЦИНАЛЫК ЧЫГЫМДАР АРАСЫНДА ЖЕҢИЛ БАЙЛАНЫШКА ИШАРАТ КЫЛАТ.</a:t>
            </a:r>
          </a:p>
          <a:p>
            <a:pPr algn="just">
              <a:lnSpc>
                <a:spcPts val="2343"/>
              </a:lnSpc>
            </a:pPr>
          </a:p>
          <a:p>
            <a:pPr algn="just" marL="361324" indent="-180662" lvl="1">
              <a:lnSpc>
                <a:spcPts val="2343"/>
              </a:lnSpc>
              <a:buFont typeface="Arial"/>
              <a:buChar char="•"/>
            </a:pPr>
            <a:r>
              <a:rPr lang="en-US" b="true" sz="1673">
                <a:solidFill>
                  <a:srgbClr val="4D1354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ЖАШ ЖАНА САЛМАК: ЖАШ ЖАНА САЛМАК ОРТОСУНДА БИР АЗ ОҢ КОРРЕЛЯЦИЯ БАР, БИРОК БУЛ БАЙЛАНЫШТЫ КҮЧТҮҮ ДЕП АЙТУУГА БОЛБОЙТ (КОРРЕЛЯЦИЯ КОЭФФИЦИЕНТИ 0.18). БУЛ ЖАШТЫН ЖАНА САЛМАКТЫН ОРТОСУНДАГЫ БАЙЛАНЫШ КӨП ЭМЕС ЭКЕНИН КӨРСӨТӨТ.</a:t>
            </a:r>
          </a:p>
          <a:p>
            <a:pPr algn="just">
              <a:lnSpc>
                <a:spcPts val="2343"/>
              </a:lnSpc>
            </a:pPr>
          </a:p>
          <a:p>
            <a:pPr algn="just" marL="361324" indent="-180662" lvl="1">
              <a:lnSpc>
                <a:spcPts val="2343"/>
              </a:lnSpc>
              <a:buFont typeface="Arial"/>
              <a:buChar char="•"/>
            </a:pPr>
            <a:r>
              <a:rPr lang="en-US" b="true" sz="1673">
                <a:solidFill>
                  <a:srgbClr val="4D1354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БАЛДАР ЖАНА МЕДИЦИНАЛЫК ЧЫГЫМДАР: БАЛДАРДЫН САНЫ МЕНЕН МЕДИЦИНАЛЫК ЧЫГЫМДАРДЫН ОРТОСУНДАГЫ КОРРЕЛЯЦИЯ АБДАН ТӨМӨН (0.07), БУЛ БАЛДАРДЫН САНЫ МЕНЕН ТӨЛӨМДӨРДҮН БАЙЛАНЫШЫНЫН ЖОК ЭКЕНИН КӨРСӨТКӨН.</a:t>
            </a:r>
          </a:p>
          <a:p>
            <a:pPr algn="just">
              <a:lnSpc>
                <a:spcPts val="2343"/>
              </a:lnSpc>
            </a:pPr>
          </a:p>
          <a:p>
            <a:pPr algn="just" marL="361324" indent="-180662" lvl="1">
              <a:lnSpc>
                <a:spcPts val="2343"/>
              </a:lnSpc>
              <a:buFont typeface="Arial"/>
              <a:buChar char="•"/>
            </a:pPr>
            <a:r>
              <a:rPr lang="en-US" b="true" sz="1673">
                <a:solidFill>
                  <a:srgbClr val="4D1354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РЕГИОНДОР БОЮНЧА ОРТОЧО САЛМАК ЖАНА ТӨЛӨМДӨР: РЕГИОНДОР АРАСЫНДА ОРТОЧО САЛМАК ЖАНА МЕДИЦИНАЛЫК ТӨЛӨМДӨРДҮН АЙЫРМАЧЫЛЫКТАРЫН КӨРСӨТҮҮЧҮ СТАТИСТИКА ЖҮРГҮЗҮЛДҮ. БУЛ РЕГИОНДУК АЙЫРМАЧЫЛЫКТАРДЫ ДАГЫ ИЗИЛДӨӨГӨ МҮМКҮНЧҮЛҮК БЕРЕТ.</a:t>
            </a:r>
          </a:p>
          <a:p>
            <a:pPr algn="just">
              <a:lnSpc>
                <a:spcPts val="2343"/>
              </a:lnSpc>
            </a:pPr>
          </a:p>
          <a:p>
            <a:pPr algn="just" marL="361324" indent="-180662" lvl="1">
              <a:lnSpc>
                <a:spcPts val="2343"/>
              </a:lnSpc>
              <a:buFont typeface="Arial"/>
              <a:buChar char="•"/>
            </a:pPr>
            <a:r>
              <a:rPr lang="en-US" b="true" sz="1673">
                <a:solidFill>
                  <a:srgbClr val="4D1354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ЖЫНЫСЫ БОЮНЧА БӨЛҮШТҮРҮҮ: ПИРОГАЛЫК ДИАГРАММА АРКЫЛУУ ЖЫНЫС БОЮНЧА БӨЛҮШТҮРҮҮ КӨРСӨТҮЛДҮ, АНДАН ЭРКЕКТЕР ЖАНА АЯЛДАРДЫН САНЫ САЛЫШТЫРЫЛДЫ.</a:t>
            </a:r>
          </a:p>
          <a:p>
            <a:pPr algn="just">
              <a:lnSpc>
                <a:spcPts val="2343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5400000">
            <a:off x="15337440" y="2695748"/>
            <a:ext cx="3582386" cy="280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true">
                <a:solidFill>
                  <a:srgbClr val="FFFF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Жетинин айы 2024 г.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2449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525034">
            <a:off x="-3110034" y="6165489"/>
            <a:ext cx="4048735" cy="4841536"/>
          </a:xfrm>
          <a:custGeom>
            <a:avLst/>
            <a:gdLst/>
            <a:ahLst/>
            <a:cxnLst/>
            <a:rect r="r" b="b" t="t" l="l"/>
            <a:pathLst>
              <a:path h="4841536" w="4048735">
                <a:moveTo>
                  <a:pt x="0" y="0"/>
                </a:moveTo>
                <a:lnTo>
                  <a:pt x="4048734" y="0"/>
                </a:lnTo>
                <a:lnTo>
                  <a:pt x="4048734" y="4841536"/>
                </a:lnTo>
                <a:lnTo>
                  <a:pt x="0" y="48415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3388123" cy="318656"/>
            <a:chOff x="0" y="0"/>
            <a:chExt cx="4517498" cy="424874"/>
          </a:xfrm>
        </p:grpSpPr>
        <p:sp>
          <p:nvSpPr>
            <p:cNvPr name="AutoShape 5" id="5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-9525"/>
              <a:ext cx="1296715" cy="434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 b="true">
                  <a:solidFill>
                    <a:srgbClr val="FFFFFF"/>
                  </a:solidFill>
                  <a:latin typeface="Fira Sans Bold"/>
                  <a:ea typeface="Fira Sans Bold"/>
                  <a:cs typeface="Fira Sans Bold"/>
                  <a:sym typeface="Fira Sans Bold"/>
                </a:rPr>
                <a:t>04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076005" y="7272653"/>
            <a:ext cx="1495730" cy="1417204"/>
          </a:xfrm>
          <a:custGeom>
            <a:avLst/>
            <a:gdLst/>
            <a:ahLst/>
            <a:cxnLst/>
            <a:rect r="r" b="b" t="t" l="l"/>
            <a:pathLst>
              <a:path h="1417204" w="1495730">
                <a:moveTo>
                  <a:pt x="0" y="0"/>
                </a:moveTo>
                <a:lnTo>
                  <a:pt x="1495729" y="0"/>
                </a:lnTo>
                <a:lnTo>
                  <a:pt x="1495729" y="1417204"/>
                </a:lnTo>
                <a:lnTo>
                  <a:pt x="0" y="14172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92898" y="-722916"/>
            <a:ext cx="6626393" cy="6336488"/>
          </a:xfrm>
          <a:custGeom>
            <a:avLst/>
            <a:gdLst/>
            <a:ahLst/>
            <a:cxnLst/>
            <a:rect r="r" b="b" t="t" l="l"/>
            <a:pathLst>
              <a:path h="6336488" w="6626393">
                <a:moveTo>
                  <a:pt x="0" y="0"/>
                </a:moveTo>
                <a:lnTo>
                  <a:pt x="6626393" y="0"/>
                </a:lnTo>
                <a:lnTo>
                  <a:pt x="6626393" y="6336488"/>
                </a:lnTo>
                <a:lnTo>
                  <a:pt x="0" y="63364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5400000">
            <a:off x="15337440" y="2695748"/>
            <a:ext cx="3582386" cy="280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true">
                <a:solidFill>
                  <a:srgbClr val="FFFF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</a:t>
            </a:r>
            <a:r>
              <a:rPr lang="en-US" sz="1800" b="true">
                <a:solidFill>
                  <a:srgbClr val="FFFF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Жетинин айы 2024 г.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89016" y="2049524"/>
            <a:ext cx="5907811" cy="705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18"/>
              </a:lnSpc>
              <a:spcBef>
                <a:spcPct val="0"/>
              </a:spcBef>
            </a:pPr>
            <a:r>
              <a:rPr lang="en-US" b="true" sz="4084">
                <a:solidFill>
                  <a:srgbClr val="4E0C5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ДОЛБООРДУН МААНИСИ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48969" y="3498357"/>
            <a:ext cx="9895715" cy="4597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8"/>
              </a:lnSpc>
            </a:pPr>
            <a:r>
              <a:rPr lang="en-US" b="true" sz="2384" i="true">
                <a:solidFill>
                  <a:srgbClr val="4E0C5F"/>
                </a:solidFill>
                <a:latin typeface="Fira Sans Bold Italics"/>
                <a:ea typeface="Fira Sans Bold Italics"/>
                <a:cs typeface="Fira Sans Bold Italics"/>
                <a:sym typeface="Fira Sans Bold Italics"/>
              </a:rPr>
              <a:t>БУЛ ДОЛБООР МЕДИЦИНАЛЫК МААЛЫМАТТАРДЫ ИЗИЛДӨӨДӨ ЖАНА ВИЗУАЛДАШТЫРУУДА ЧОҢ ЖАРДАМ БЕРЕТ:</a:t>
            </a:r>
          </a:p>
          <a:p>
            <a:pPr algn="l">
              <a:lnSpc>
                <a:spcPts val="3338"/>
              </a:lnSpc>
            </a:pPr>
          </a:p>
          <a:p>
            <a:pPr algn="l" marL="514787" indent="-257394" lvl="1">
              <a:lnSpc>
                <a:spcPts val="3338"/>
              </a:lnSpc>
              <a:buFont typeface="Arial"/>
              <a:buChar char="•"/>
            </a:pPr>
            <a:r>
              <a:rPr lang="en-US" b="true" sz="2384" i="true">
                <a:solidFill>
                  <a:srgbClr val="4E0C5F"/>
                </a:solidFill>
                <a:latin typeface="Fira Sans Bold Italics"/>
                <a:ea typeface="Fira Sans Bold Italics"/>
                <a:cs typeface="Fira Sans Bold Italics"/>
                <a:sym typeface="Fira Sans Bold Italics"/>
              </a:rPr>
              <a:t>ДЕН СООЛУККА БАЙЛАНЫШТУУ ТЕНДЕНЦИЯЛАРДЫ БАЙКОО.</a:t>
            </a:r>
          </a:p>
          <a:p>
            <a:pPr algn="l">
              <a:lnSpc>
                <a:spcPts val="3338"/>
              </a:lnSpc>
            </a:pPr>
          </a:p>
          <a:p>
            <a:pPr algn="l" marL="514787" indent="-257394" lvl="1">
              <a:lnSpc>
                <a:spcPts val="3338"/>
              </a:lnSpc>
              <a:buFont typeface="Arial"/>
              <a:buChar char="•"/>
            </a:pPr>
            <a:r>
              <a:rPr lang="en-US" b="true" sz="2384" i="true">
                <a:solidFill>
                  <a:srgbClr val="4E0C5F"/>
                </a:solidFill>
                <a:latin typeface="Fira Sans Bold Italics"/>
                <a:ea typeface="Fira Sans Bold Italics"/>
                <a:cs typeface="Fira Sans Bold Italics"/>
                <a:sym typeface="Fira Sans Bold Italics"/>
              </a:rPr>
              <a:t>ЧЕЧИМДЕРДИ КАБЫЛ АЛУУ ҮЧҮН АНАЛИТИКАЛЫК НЕГИЗДЕРДИ ТҮЗҮҮ.</a:t>
            </a:r>
          </a:p>
          <a:p>
            <a:pPr algn="l">
              <a:lnSpc>
                <a:spcPts val="3338"/>
              </a:lnSpc>
            </a:pPr>
          </a:p>
          <a:p>
            <a:pPr algn="l" marL="514787" indent="-257394" lvl="1">
              <a:lnSpc>
                <a:spcPts val="3338"/>
              </a:lnSpc>
              <a:buFont typeface="Arial"/>
              <a:buChar char="•"/>
            </a:pPr>
            <a:r>
              <a:rPr lang="en-US" b="true" sz="2384" i="true">
                <a:solidFill>
                  <a:srgbClr val="4E0C5F"/>
                </a:solidFill>
                <a:latin typeface="Fira Sans Bold Italics"/>
                <a:ea typeface="Fira Sans Bold Italics"/>
                <a:cs typeface="Fira Sans Bold Italics"/>
                <a:sym typeface="Fira Sans Bold Italics"/>
              </a:rPr>
              <a:t>АДАМДАРДЫН ДЕМОГРАФИЯЛЫК МААЛЫМАТТАРЫНА ЖАРАША АЙМАКТЫК САЯСАТТАРДЫ ИШТЕП ЧЫГУУ.</a:t>
            </a:r>
          </a:p>
          <a:p>
            <a:pPr algn="l">
              <a:lnSpc>
                <a:spcPts val="3338"/>
              </a:lnSpc>
              <a:spcBef>
                <a:spcPct val="0"/>
              </a:spcBef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2723963" y="7272653"/>
            <a:ext cx="1495730" cy="1417204"/>
          </a:xfrm>
          <a:custGeom>
            <a:avLst/>
            <a:gdLst/>
            <a:ahLst/>
            <a:cxnLst/>
            <a:rect r="r" b="b" t="t" l="l"/>
            <a:pathLst>
              <a:path h="1417204" w="1495730">
                <a:moveTo>
                  <a:pt x="0" y="0"/>
                </a:moveTo>
                <a:lnTo>
                  <a:pt x="1495730" y="0"/>
                </a:lnTo>
                <a:lnTo>
                  <a:pt x="1495730" y="1417204"/>
                </a:lnTo>
                <a:lnTo>
                  <a:pt x="0" y="14172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372218" y="7169053"/>
            <a:ext cx="1495730" cy="1417204"/>
          </a:xfrm>
          <a:custGeom>
            <a:avLst/>
            <a:gdLst/>
            <a:ahLst/>
            <a:cxnLst/>
            <a:rect r="r" b="b" t="t" l="l"/>
            <a:pathLst>
              <a:path h="1417204" w="1495730">
                <a:moveTo>
                  <a:pt x="0" y="0"/>
                </a:moveTo>
                <a:lnTo>
                  <a:pt x="1495730" y="0"/>
                </a:lnTo>
                <a:lnTo>
                  <a:pt x="1495730" y="1417204"/>
                </a:lnTo>
                <a:lnTo>
                  <a:pt x="0" y="14172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2449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084194">
            <a:off x="16637192" y="3451147"/>
            <a:ext cx="4956229" cy="4739394"/>
          </a:xfrm>
          <a:custGeom>
            <a:avLst/>
            <a:gdLst/>
            <a:ahLst/>
            <a:cxnLst/>
            <a:rect r="r" b="b" t="t" l="l"/>
            <a:pathLst>
              <a:path h="4739394" w="4956229">
                <a:moveTo>
                  <a:pt x="0" y="0"/>
                </a:moveTo>
                <a:lnTo>
                  <a:pt x="4956229" y="0"/>
                </a:lnTo>
                <a:lnTo>
                  <a:pt x="4956229" y="4739393"/>
                </a:lnTo>
                <a:lnTo>
                  <a:pt x="0" y="47393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3388123" cy="318656"/>
            <a:chOff x="0" y="0"/>
            <a:chExt cx="4517498" cy="424874"/>
          </a:xfrm>
        </p:grpSpPr>
        <p:sp>
          <p:nvSpPr>
            <p:cNvPr name="AutoShape 5" id="5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-9525"/>
              <a:ext cx="1296715" cy="434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 b="true">
                  <a:solidFill>
                    <a:srgbClr val="FFFFFF"/>
                  </a:solidFill>
                  <a:latin typeface="Fira Sans Bold"/>
                  <a:ea typeface="Fira Sans Bold"/>
                  <a:cs typeface="Fira Sans Bold"/>
                  <a:sym typeface="Fira Sans Bold"/>
                </a:rPr>
                <a:t>10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9694126">
            <a:off x="-2056080" y="1451710"/>
            <a:ext cx="3167263" cy="3028695"/>
          </a:xfrm>
          <a:custGeom>
            <a:avLst/>
            <a:gdLst/>
            <a:ahLst/>
            <a:cxnLst/>
            <a:rect r="r" b="b" t="t" l="l"/>
            <a:pathLst>
              <a:path h="3028695" w="3167263">
                <a:moveTo>
                  <a:pt x="0" y="0"/>
                </a:moveTo>
                <a:lnTo>
                  <a:pt x="3167263" y="0"/>
                </a:lnTo>
                <a:lnTo>
                  <a:pt x="3167263" y="3028696"/>
                </a:lnTo>
                <a:lnTo>
                  <a:pt x="0" y="30286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81649" y="3562971"/>
            <a:ext cx="5110913" cy="4799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175" indent="-248088" lvl="1">
              <a:lnSpc>
                <a:spcPts val="3217"/>
              </a:lnSpc>
              <a:buAutoNum type="arabicPeriod" startAt="1"/>
            </a:pPr>
            <a:r>
              <a:rPr lang="en-US" b="true" sz="2298" i="true">
                <a:solidFill>
                  <a:srgbClr val="4D1354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Машиналык үйрөнүү ыкмаларын колдонуп, төлөмдөрдү божомолдоо моделин түзүү.</a:t>
            </a:r>
          </a:p>
          <a:p>
            <a:pPr algn="l" marL="496175" indent="-248088" lvl="1">
              <a:lnSpc>
                <a:spcPts val="3217"/>
              </a:lnSpc>
              <a:buAutoNum type="arabicPeriod" startAt="1"/>
            </a:pPr>
            <a:r>
              <a:rPr lang="en-US" b="true" sz="2298" i="true">
                <a:solidFill>
                  <a:srgbClr val="4D1354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Маалыматтардын сапатын жакшыртуу үчүн кошумча факторлорду (диета, көнүгүүлөр) кошуу.</a:t>
            </a:r>
          </a:p>
          <a:p>
            <a:pPr algn="l" marL="496175" indent="-248088" lvl="1">
              <a:lnSpc>
                <a:spcPts val="3217"/>
              </a:lnSpc>
              <a:buAutoNum type="arabicPeriod" startAt="1"/>
            </a:pPr>
            <a:r>
              <a:rPr lang="en-US" b="true" sz="2298" i="true">
                <a:solidFill>
                  <a:srgbClr val="4D1354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Региондор аралык айырмачылыктарды тереңирээк изилдөө.</a:t>
            </a:r>
          </a:p>
          <a:p>
            <a:pPr algn="l">
              <a:lnSpc>
                <a:spcPts val="3217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217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5400000">
            <a:off x="15337440" y="2695748"/>
            <a:ext cx="3582386" cy="280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true">
                <a:solidFill>
                  <a:srgbClr val="FFFF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</a:t>
            </a:r>
            <a:r>
              <a:rPr lang="en-US" sz="1800" b="true">
                <a:solidFill>
                  <a:srgbClr val="FFFF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Жетинин айы 2024 г.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9729999" y="1543982"/>
            <a:ext cx="4382352" cy="4152278"/>
          </a:xfrm>
          <a:custGeom>
            <a:avLst/>
            <a:gdLst/>
            <a:ahLst/>
            <a:cxnLst/>
            <a:rect r="r" b="b" t="t" l="l"/>
            <a:pathLst>
              <a:path h="4152278" w="4382352">
                <a:moveTo>
                  <a:pt x="0" y="0"/>
                </a:moveTo>
                <a:lnTo>
                  <a:pt x="4382352" y="0"/>
                </a:lnTo>
                <a:lnTo>
                  <a:pt x="4382352" y="4152278"/>
                </a:lnTo>
                <a:lnTo>
                  <a:pt x="0" y="41522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335637" y="6336838"/>
            <a:ext cx="8474381" cy="195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 b="true">
                <a:solidFill>
                  <a:srgbClr val="64156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СУНУШТАР ЖАНА КИЙИНКИ КАДАМДАР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0508518" y="1818205"/>
            <a:ext cx="3603833" cy="3603833"/>
          </a:xfrm>
          <a:custGeom>
            <a:avLst/>
            <a:gdLst/>
            <a:ahLst/>
            <a:cxnLst/>
            <a:rect r="r" b="b" t="t" l="l"/>
            <a:pathLst>
              <a:path h="3603833" w="3603833">
                <a:moveTo>
                  <a:pt x="0" y="0"/>
                </a:moveTo>
                <a:lnTo>
                  <a:pt x="3603833" y="0"/>
                </a:lnTo>
                <a:lnTo>
                  <a:pt x="3603833" y="3603833"/>
                </a:lnTo>
                <a:lnTo>
                  <a:pt x="0" y="36038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2449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099266" y="-2047397"/>
            <a:ext cx="5256167" cy="4677989"/>
          </a:xfrm>
          <a:custGeom>
            <a:avLst/>
            <a:gdLst/>
            <a:ahLst/>
            <a:cxnLst/>
            <a:rect r="r" b="b" t="t" l="l"/>
            <a:pathLst>
              <a:path h="4677989" w="5256167">
                <a:moveTo>
                  <a:pt x="0" y="0"/>
                </a:moveTo>
                <a:lnTo>
                  <a:pt x="5256168" y="0"/>
                </a:lnTo>
                <a:lnTo>
                  <a:pt x="5256168" y="4677989"/>
                </a:lnTo>
                <a:lnTo>
                  <a:pt x="0" y="46779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616302" y="3113217"/>
            <a:ext cx="8278095" cy="9583902"/>
          </a:xfrm>
          <a:custGeom>
            <a:avLst/>
            <a:gdLst/>
            <a:ahLst/>
            <a:cxnLst/>
            <a:rect r="r" b="b" t="t" l="l"/>
            <a:pathLst>
              <a:path h="9583902" w="8278095">
                <a:moveTo>
                  <a:pt x="0" y="0"/>
                </a:moveTo>
                <a:lnTo>
                  <a:pt x="8278096" y="0"/>
                </a:lnTo>
                <a:lnTo>
                  <a:pt x="8278096" y="9583902"/>
                </a:lnTo>
                <a:lnTo>
                  <a:pt x="0" y="95839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309401">
            <a:off x="14098817" y="4565386"/>
            <a:ext cx="1917518" cy="2219992"/>
          </a:xfrm>
          <a:custGeom>
            <a:avLst/>
            <a:gdLst/>
            <a:ahLst/>
            <a:cxnLst/>
            <a:rect r="r" b="b" t="t" l="l"/>
            <a:pathLst>
              <a:path h="2219992" w="1917518">
                <a:moveTo>
                  <a:pt x="0" y="0"/>
                </a:moveTo>
                <a:lnTo>
                  <a:pt x="1917518" y="0"/>
                </a:lnTo>
                <a:lnTo>
                  <a:pt x="1917518" y="2219992"/>
                </a:lnTo>
                <a:lnTo>
                  <a:pt x="0" y="22199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028700"/>
            <a:ext cx="3388123" cy="318656"/>
            <a:chOff x="0" y="0"/>
            <a:chExt cx="4517498" cy="424874"/>
          </a:xfrm>
        </p:grpSpPr>
        <p:sp>
          <p:nvSpPr>
            <p:cNvPr name="AutoShape 7" id="7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-9525"/>
              <a:ext cx="1296715" cy="434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 b="true">
                  <a:solidFill>
                    <a:srgbClr val="FFFFFF"/>
                  </a:solidFill>
                  <a:latin typeface="Fira Sans Bold"/>
                  <a:ea typeface="Fira Sans Bold"/>
                  <a:cs typeface="Fira Sans Bold"/>
                  <a:sym typeface="Fira Sans Bold"/>
                </a:rPr>
                <a:t>02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5400000">
            <a:off x="15337440" y="2695748"/>
            <a:ext cx="3582386" cy="280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true">
                <a:solidFill>
                  <a:srgbClr val="FFFF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Жетинин айы 2024 г.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3687532" y="3184524"/>
            <a:ext cx="10912935" cy="3917953"/>
            <a:chOff x="0" y="0"/>
            <a:chExt cx="14550581" cy="522393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85725"/>
              <a:ext cx="14550581" cy="9120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39"/>
                </a:lnSpc>
                <a:spcBef>
                  <a:spcPct val="0"/>
                </a:spcBef>
              </a:pPr>
              <a:r>
                <a:rPr lang="en-US" b="true" sz="4099">
                  <a:solidFill>
                    <a:srgbClr val="FFFFFF"/>
                  </a:solidFill>
                  <a:latin typeface="Fira Sans Bold"/>
                  <a:ea typeface="Fira Sans Bold"/>
                  <a:cs typeface="Fira Sans Bold"/>
                  <a:sym typeface="Fira Sans Bold"/>
                </a:rPr>
                <a:t> ПРЕЗЕНТАЦИЯНЫН МАКСАТЫ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366155"/>
              <a:ext cx="14550581" cy="31312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77"/>
                </a:lnSpc>
              </a:pPr>
              <a:r>
                <a:rPr lang="en-US" sz="2698" i="true">
                  <a:solidFill>
                    <a:srgbClr val="FFFFFF"/>
                  </a:solidFill>
                  <a:latin typeface="HK Grotesk Light Italics"/>
                  <a:ea typeface="HK Grotesk Light Italics"/>
                  <a:cs typeface="HK Grotesk Light Italics"/>
                  <a:sym typeface="HK Grotesk Light Italics"/>
                </a:rPr>
                <a:t>Медициналык маалыматтарды анализдөө жана визуалдаштыруу аркылуу статистикалык жана графикалык ыкмаларды колдонуп, ден соолукка байланыштуу негизги тенденцияларды аныктоо жана чечим кабыл алуу үчүн аналитикалык негиздерди сунуштоо.</a:t>
              </a:r>
            </a:p>
            <a:p>
              <a:pPr algn="l">
                <a:lnSpc>
                  <a:spcPts val="3777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2449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3388123" cy="318656"/>
            <a:chOff x="0" y="0"/>
            <a:chExt cx="4517498" cy="424874"/>
          </a:xfrm>
        </p:grpSpPr>
        <p:sp>
          <p:nvSpPr>
            <p:cNvPr name="AutoShape 4" id="4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296715" cy="434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 b="true">
                  <a:solidFill>
                    <a:srgbClr val="FFFFFF"/>
                  </a:solidFill>
                  <a:latin typeface="Fira Sans Bold"/>
                  <a:ea typeface="Fira Sans Bold"/>
                  <a:cs typeface="Fira Sans Bold"/>
                  <a:sym typeface="Fira Sans Bold"/>
                </a:rPr>
                <a:t>03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073876" y="6213026"/>
            <a:ext cx="4685895" cy="1220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true">
                <a:solidFill>
                  <a:srgbClr val="FFFF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Киришүү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6314306">
            <a:off x="12171508" y="-2710294"/>
            <a:ext cx="9681882" cy="9258300"/>
          </a:xfrm>
          <a:custGeom>
            <a:avLst/>
            <a:gdLst/>
            <a:ahLst/>
            <a:cxnLst/>
            <a:rect r="r" b="b" t="t" l="l"/>
            <a:pathLst>
              <a:path h="9258300" w="9681882">
                <a:moveTo>
                  <a:pt x="0" y="0"/>
                </a:moveTo>
                <a:lnTo>
                  <a:pt x="9681882" y="0"/>
                </a:lnTo>
                <a:lnTo>
                  <a:pt x="9681882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2147456"/>
            <a:ext cx="2350124" cy="3636556"/>
          </a:xfrm>
          <a:custGeom>
            <a:avLst/>
            <a:gdLst/>
            <a:ahLst/>
            <a:cxnLst/>
            <a:rect r="r" b="b" t="t" l="l"/>
            <a:pathLst>
              <a:path h="3636556" w="2350124">
                <a:moveTo>
                  <a:pt x="0" y="0"/>
                </a:moveTo>
                <a:lnTo>
                  <a:pt x="2350124" y="0"/>
                </a:lnTo>
                <a:lnTo>
                  <a:pt x="2350124" y="3636555"/>
                </a:lnTo>
                <a:lnTo>
                  <a:pt x="0" y="36365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5400000">
            <a:off x="15337440" y="2695748"/>
            <a:ext cx="3582386" cy="280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true">
                <a:solidFill>
                  <a:srgbClr val="FFFF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</a:t>
            </a:r>
            <a:r>
              <a:rPr lang="en-US" sz="1800" b="true">
                <a:solidFill>
                  <a:srgbClr val="FFFF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Жетинин айы 2024 г.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79307" y="3064757"/>
            <a:ext cx="7189599" cy="474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b="true" sz="2700">
                <a:solidFill>
                  <a:srgbClr val="FFFF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БУЛ ДОЛБООР МЕДИЦИНАЛЫК МААЛЫМАТТАРДЫ АНАЛИЗДЕП, АЛАРДЫ ВИЗУАЛДАШТЫРУУГА БАГЫТТАЛГАН. НЕГИЗГИ МАКСАТ — МААЛЫМАТТАРДЫ ДАЯРДОО, ТАЗАЛОО ЖАНА АЛАРГА НЕГИЗДЕЛГЕН АНАЛИТИКАЛЫК ИЗИЛДӨӨ ЖҮРГҮЗҮҮ. PYTHON'ДУН NUMPY, PANDAS, ЖАНА ВИЗУАЛДАШТЫРУУ ҮЧҮН MATPLOTLIB ЖАНА SEABORN СЫЯКТУУ КИТЕПКАНАЛАРЫ КОЛДОНУЛГАН.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2449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54137" y="1974894"/>
            <a:ext cx="10074207" cy="11663337"/>
          </a:xfrm>
          <a:custGeom>
            <a:avLst/>
            <a:gdLst/>
            <a:ahLst/>
            <a:cxnLst/>
            <a:rect r="r" b="b" t="t" l="l"/>
            <a:pathLst>
              <a:path h="11663337" w="10074207">
                <a:moveTo>
                  <a:pt x="0" y="0"/>
                </a:moveTo>
                <a:lnTo>
                  <a:pt x="10074208" y="0"/>
                </a:lnTo>
                <a:lnTo>
                  <a:pt x="10074208" y="11663337"/>
                </a:lnTo>
                <a:lnTo>
                  <a:pt x="0" y="116633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705777" y="3088641"/>
            <a:ext cx="8282666" cy="6169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5" indent="-323852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Ч</a:t>
            </a: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ОҢ КӨЛӨМДӨГҮ МЕДИЦИНАЛЫК МААЛЫМАТТАРДЫ НАТЫЙЖАЛУУ ИШТЕТҮҮ.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  <a:p>
            <a:pPr algn="l" marL="647705" indent="-323852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ТАКТЫК ЖАНА ЫКЧАМДЫК.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  <a:p>
            <a:pPr algn="l" marL="647705" indent="-323852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БАШКА КИТЕПКАНАЛАР МЕНЕН ИНТЕГРАЦИЯ (PANDAS, SCIKIT-LEARN).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  <a:p>
            <a:pPr algn="l" marL="647705" indent="-323852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СТАТИСТИКАЛЫК ЖАНА ГРАФИКАЛЫК АНАЛИЗДИ ЖЕҢИЛДЕТҮҮ.</a:t>
            </a:r>
          </a:p>
          <a:p>
            <a:pPr algn="l">
              <a:lnSpc>
                <a:spcPts val="2380"/>
              </a:lnSpc>
              <a:spcBef>
                <a:spcPct val="0"/>
              </a:spcBef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3388123" cy="318656"/>
            <a:chOff x="0" y="0"/>
            <a:chExt cx="4517498" cy="424874"/>
          </a:xfrm>
        </p:grpSpPr>
        <p:sp>
          <p:nvSpPr>
            <p:cNvPr name="AutoShape 6" id="6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-9525"/>
              <a:ext cx="1296715" cy="434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 b="true">
                  <a:solidFill>
                    <a:srgbClr val="FFFFFF"/>
                  </a:solidFill>
                  <a:latin typeface="Fira Sans Bold"/>
                  <a:ea typeface="Fira Sans Bold"/>
                  <a:cs typeface="Fira Sans Bold"/>
                  <a:sym typeface="Fira Sans Bold"/>
                </a:rPr>
                <a:t>07</a:t>
              </a: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28700" y="2222157"/>
            <a:ext cx="7866149" cy="6871386"/>
            <a:chOff x="0" y="0"/>
            <a:chExt cx="5975350" cy="52197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519430" y="-910590"/>
              <a:ext cx="7381240" cy="6188710"/>
            </a:xfrm>
            <a:custGeom>
              <a:avLst/>
              <a:gdLst/>
              <a:ahLst/>
              <a:cxnLst/>
              <a:rect r="r" b="b" t="t" l="l"/>
              <a:pathLst>
                <a:path h="6188710" w="7381240">
                  <a:moveTo>
                    <a:pt x="2861310" y="5034280"/>
                  </a:moveTo>
                  <a:cubicBezTo>
                    <a:pt x="4353560" y="5034280"/>
                    <a:pt x="3549650" y="6188710"/>
                    <a:pt x="5092700" y="6121400"/>
                  </a:cubicBezTo>
                  <a:cubicBezTo>
                    <a:pt x="6408420" y="6064250"/>
                    <a:pt x="7381240" y="3489960"/>
                    <a:pt x="5207000" y="2288540"/>
                  </a:cubicBezTo>
                  <a:cubicBezTo>
                    <a:pt x="3470910" y="1328420"/>
                    <a:pt x="629920" y="0"/>
                    <a:pt x="1029970" y="1830070"/>
                  </a:cubicBezTo>
                  <a:cubicBezTo>
                    <a:pt x="1430020" y="3660140"/>
                    <a:pt x="0" y="4232910"/>
                    <a:pt x="744220" y="5205730"/>
                  </a:cubicBezTo>
                  <a:cubicBezTo>
                    <a:pt x="1488440" y="6178550"/>
                    <a:pt x="1544320" y="5034280"/>
                    <a:pt x="2861310" y="5034280"/>
                  </a:cubicBezTo>
                  <a:close/>
                </a:path>
              </a:pathLst>
            </a:custGeom>
            <a:blipFill>
              <a:blip r:embed="rId5"/>
              <a:stretch>
                <a:fillRect l="0" t="-7259" r="0" b="-7259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-1806890" y="7530461"/>
            <a:ext cx="3613780" cy="3455678"/>
          </a:xfrm>
          <a:custGeom>
            <a:avLst/>
            <a:gdLst/>
            <a:ahLst/>
            <a:cxnLst/>
            <a:rect r="r" b="b" t="t" l="l"/>
            <a:pathLst>
              <a:path h="3455678" w="3613780">
                <a:moveTo>
                  <a:pt x="0" y="0"/>
                </a:moveTo>
                <a:lnTo>
                  <a:pt x="3613780" y="0"/>
                </a:lnTo>
                <a:lnTo>
                  <a:pt x="3613780" y="3455678"/>
                </a:lnTo>
                <a:lnTo>
                  <a:pt x="0" y="34556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5400000">
            <a:off x="15337440" y="2695748"/>
            <a:ext cx="3582386" cy="280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true">
                <a:solidFill>
                  <a:srgbClr val="FFFF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</a:t>
            </a:r>
            <a:r>
              <a:rPr lang="en-US" sz="1800" b="true">
                <a:solidFill>
                  <a:srgbClr val="FFFF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Жетинин айы 2024 г.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674180" y="1337831"/>
            <a:ext cx="1074110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true">
                <a:solidFill>
                  <a:srgbClr val="FFFF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NumPy Колдонуу Артыкчылыктары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2449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3388123" cy="318656"/>
            <a:chOff x="0" y="0"/>
            <a:chExt cx="4517498" cy="424874"/>
          </a:xfrm>
        </p:grpSpPr>
        <p:sp>
          <p:nvSpPr>
            <p:cNvPr name="AutoShape 4" id="4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296715" cy="434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 b="true">
                  <a:solidFill>
                    <a:srgbClr val="FFFFFF"/>
                  </a:solidFill>
                  <a:latin typeface="Fira Sans Bold"/>
                  <a:ea typeface="Fira Sans Bold"/>
                  <a:cs typeface="Fira Sans Bold"/>
                  <a:sym typeface="Fira Sans Bold"/>
                </a:rPr>
                <a:t>05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894165" y="3867327"/>
            <a:ext cx="10886220" cy="5015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3" indent="-259082" lvl="1">
              <a:lnSpc>
                <a:spcPts val="3360"/>
              </a:lnSpc>
              <a:buFont typeface="Arial"/>
              <a:buChar char="•"/>
            </a:pPr>
            <a:r>
              <a:rPr lang="en-US" b="true" sz="2400">
                <a:solidFill>
                  <a:srgbClr val="FFFF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PYTHON – ПРОГРАММАЛОО ТИЛИ, ЖАЛПЫ АНАЛИЗ ЖАНА ВИЗУАЛДАШТЫРУУ ҮЧҮН КОЛДОНУЛГАН.</a:t>
            </a:r>
          </a:p>
          <a:p>
            <a:pPr algn="l">
              <a:lnSpc>
                <a:spcPts val="3360"/>
              </a:lnSpc>
            </a:pPr>
          </a:p>
          <a:p>
            <a:pPr algn="l" marL="518163" indent="-259082" lvl="1">
              <a:lnSpc>
                <a:spcPts val="3360"/>
              </a:lnSpc>
              <a:buFont typeface="Arial"/>
              <a:buChar char="•"/>
            </a:pPr>
            <a:r>
              <a:rPr lang="en-US" b="true" sz="2400">
                <a:solidFill>
                  <a:srgbClr val="FFFF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NUMPY – САНДЫК ЭСЕПТӨӨЛӨР ЖАНА МААЛЫМАТТАРДЫ БАШКАРУУ ҮЧҮН.</a:t>
            </a:r>
          </a:p>
          <a:p>
            <a:pPr algn="l">
              <a:lnSpc>
                <a:spcPts val="3360"/>
              </a:lnSpc>
            </a:pPr>
          </a:p>
          <a:p>
            <a:pPr algn="l" marL="518163" indent="-259082" lvl="1">
              <a:lnSpc>
                <a:spcPts val="3360"/>
              </a:lnSpc>
              <a:buFont typeface="Arial"/>
              <a:buChar char="•"/>
            </a:pPr>
            <a:r>
              <a:rPr lang="en-US" b="true" sz="2400">
                <a:solidFill>
                  <a:srgbClr val="FFFF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PANDAS – МААЛЫМАТТАРДЫ ДАЯРДОО, ТАЗАЛОО ЖАНА ТАЛДОО ҮЧҮН.</a:t>
            </a:r>
          </a:p>
          <a:p>
            <a:pPr algn="l">
              <a:lnSpc>
                <a:spcPts val="3360"/>
              </a:lnSpc>
            </a:pPr>
          </a:p>
          <a:p>
            <a:pPr algn="l" marL="518163" indent="-259082" lvl="1">
              <a:lnSpc>
                <a:spcPts val="3360"/>
              </a:lnSpc>
              <a:buFont typeface="Arial"/>
              <a:buChar char="•"/>
            </a:pPr>
            <a:r>
              <a:rPr lang="en-US" b="true" sz="2400">
                <a:solidFill>
                  <a:srgbClr val="FFFF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MATPLOTLIB – ГРАФИКТЕРДИ ТҮЗҮҮ ҮЧҮН.</a:t>
            </a:r>
          </a:p>
          <a:p>
            <a:pPr algn="l">
              <a:lnSpc>
                <a:spcPts val="3360"/>
              </a:lnSpc>
            </a:pPr>
          </a:p>
          <a:p>
            <a:pPr algn="l" marL="518163" indent="-259082" lvl="1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00">
                <a:solidFill>
                  <a:srgbClr val="FFFF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SEABORN – ВИЗУАЛДАШТЫРУУ ҮЧҮН, АТАЙЫН СТАТИСТИКАЛЫК ГРАФИКТЕРДИ ТҮЗҮҮДӨ.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901410" y="4122770"/>
            <a:ext cx="1495072" cy="1417204"/>
          </a:xfrm>
          <a:custGeom>
            <a:avLst/>
            <a:gdLst/>
            <a:ahLst/>
            <a:cxnLst/>
            <a:rect r="r" b="b" t="t" l="l"/>
            <a:pathLst>
              <a:path h="1417204" w="1495072">
                <a:moveTo>
                  <a:pt x="0" y="0"/>
                </a:moveTo>
                <a:lnTo>
                  <a:pt x="1495073" y="0"/>
                </a:lnTo>
                <a:lnTo>
                  <a:pt x="1495073" y="1417204"/>
                </a:lnTo>
                <a:lnTo>
                  <a:pt x="0" y="1417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474420">
            <a:off x="1244694" y="5889297"/>
            <a:ext cx="2082612" cy="2490417"/>
          </a:xfrm>
          <a:custGeom>
            <a:avLst/>
            <a:gdLst/>
            <a:ahLst/>
            <a:cxnLst/>
            <a:rect r="r" b="b" t="t" l="l"/>
            <a:pathLst>
              <a:path h="2490417" w="2082612">
                <a:moveTo>
                  <a:pt x="0" y="0"/>
                </a:moveTo>
                <a:lnTo>
                  <a:pt x="2082612" y="0"/>
                </a:lnTo>
                <a:lnTo>
                  <a:pt x="2082612" y="2490418"/>
                </a:lnTo>
                <a:lnTo>
                  <a:pt x="0" y="24904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901410" y="6702136"/>
            <a:ext cx="2947462" cy="3282556"/>
          </a:xfrm>
          <a:custGeom>
            <a:avLst/>
            <a:gdLst/>
            <a:ahLst/>
            <a:cxnLst/>
            <a:rect r="r" b="b" t="t" l="l"/>
            <a:pathLst>
              <a:path h="3282556" w="2947462">
                <a:moveTo>
                  <a:pt x="0" y="0"/>
                </a:moveTo>
                <a:lnTo>
                  <a:pt x="2947462" y="0"/>
                </a:lnTo>
                <a:lnTo>
                  <a:pt x="2947462" y="3282557"/>
                </a:lnTo>
                <a:lnTo>
                  <a:pt x="0" y="32825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157990" y="2535903"/>
            <a:ext cx="11972020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1"/>
              </a:lnSpc>
            </a:pPr>
            <a:r>
              <a:rPr lang="en-US" sz="3992" b="true">
                <a:solidFill>
                  <a:srgbClr val="FFFF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Колдонулган инструменттер жана китепканалар</a:t>
            </a:r>
          </a:p>
        </p:txBody>
      </p:sp>
      <p:sp>
        <p:nvSpPr>
          <p:cNvPr name="TextBox 11" id="11"/>
          <p:cNvSpPr txBox="true"/>
          <p:nvPr/>
        </p:nvSpPr>
        <p:spPr>
          <a:xfrm rot="5400000">
            <a:off x="15337440" y="2695748"/>
            <a:ext cx="3582386" cy="280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true">
                <a:solidFill>
                  <a:srgbClr val="FFFF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</a:t>
            </a:r>
            <a:r>
              <a:rPr lang="en-US" sz="1800" b="true">
                <a:solidFill>
                  <a:srgbClr val="FFFF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Жетинин айы 2024 г.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2449" y="-249705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0" y="0"/>
                </a:moveTo>
                <a:lnTo>
                  <a:pt x="19232898" y="0"/>
                </a:lnTo>
                <a:lnTo>
                  <a:pt x="19232898" y="10818505"/>
                </a:lnTo>
                <a:lnTo>
                  <a:pt x="0" y="108185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151638">
            <a:off x="7646741" y="-5203664"/>
            <a:ext cx="8278095" cy="9583902"/>
          </a:xfrm>
          <a:custGeom>
            <a:avLst/>
            <a:gdLst/>
            <a:ahLst/>
            <a:cxnLst/>
            <a:rect r="r" b="b" t="t" l="l"/>
            <a:pathLst>
              <a:path h="9583902" w="8278095">
                <a:moveTo>
                  <a:pt x="0" y="0"/>
                </a:moveTo>
                <a:lnTo>
                  <a:pt x="8278095" y="0"/>
                </a:lnTo>
                <a:lnTo>
                  <a:pt x="8278095" y="9583902"/>
                </a:lnTo>
                <a:lnTo>
                  <a:pt x="0" y="95839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5400000">
            <a:off x="15337440" y="2695748"/>
            <a:ext cx="3582386" cy="280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true">
                <a:solidFill>
                  <a:srgbClr val="FFFF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Жетинин айы 2024 г.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1232116" y="1044747"/>
            <a:ext cx="38100" cy="82296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28700" y="1579694"/>
            <a:ext cx="406832" cy="406832"/>
            <a:chOff x="6705600" y="1371600"/>
            <a:chExt cx="10972800" cy="1097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32B7CB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38225" y="3825303"/>
            <a:ext cx="406832" cy="406832"/>
            <a:chOff x="6705600" y="1371600"/>
            <a:chExt cx="10972800" cy="1097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BD85FD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38225" y="6070912"/>
            <a:ext cx="406832" cy="406832"/>
            <a:chOff x="6705600" y="1371600"/>
            <a:chExt cx="10972800" cy="1097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32B7CB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066800" y="8316521"/>
            <a:ext cx="406832" cy="406832"/>
            <a:chOff x="6705600" y="1371600"/>
            <a:chExt cx="10972800" cy="1097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BD85FD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2000735" y="997412"/>
            <a:ext cx="5208399" cy="1571396"/>
            <a:chOff x="0" y="0"/>
            <a:chExt cx="6944532" cy="2095195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66675"/>
              <a:ext cx="6944532" cy="6661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FFFFFF"/>
                  </a:solidFill>
                  <a:latin typeface="Fira Sans Bold"/>
                  <a:ea typeface="Fira Sans Bold"/>
                  <a:cs typeface="Fira Sans Bold"/>
                  <a:sym typeface="Fira Sans Bold"/>
                </a:rPr>
                <a:t>МААЛЫМАТТАРДЫ ДАЯРДОО: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105041"/>
              <a:ext cx="6944532" cy="7925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10"/>
                </a:lnSpc>
                <a:spcBef>
                  <a:spcPct val="0"/>
                </a:spcBef>
              </a:pPr>
              <a:r>
                <a:rPr lang="en-US" sz="1721">
                  <a:solidFill>
                    <a:srgbClr val="FFFFF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Пациенттердин жашы, салмагы, кан басымы, диагноз жана башка медициналык көрсөткүчтөр.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000735" y="7886639"/>
            <a:ext cx="6891726" cy="1266596"/>
            <a:chOff x="0" y="0"/>
            <a:chExt cx="9188968" cy="1688795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66675"/>
              <a:ext cx="9188968" cy="6661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FFFFFF"/>
                  </a:solidFill>
                  <a:latin typeface="Fira Sans Bold"/>
                  <a:ea typeface="Fira Sans Bold"/>
                  <a:cs typeface="Fira Sans Bold"/>
                  <a:sym typeface="Fira Sans Bold"/>
                </a:rPr>
                <a:t>МААЛЫМАТТАРДЫ ВИЗУАЛДАШТЫРУУ: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105041"/>
              <a:ext cx="9188968" cy="3861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10"/>
                </a:lnSpc>
                <a:spcBef>
                  <a:spcPct val="0"/>
                </a:spcBef>
              </a:pPr>
              <a:r>
                <a:rPr lang="en-US" sz="1721">
                  <a:solidFill>
                    <a:srgbClr val="FFFFF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Маалыматтарды графиктер, диаграммалар аркылуу көрсөтүү.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000735" y="5488630"/>
            <a:ext cx="5208399" cy="1571396"/>
            <a:chOff x="0" y="0"/>
            <a:chExt cx="6944532" cy="2095195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66675"/>
              <a:ext cx="6944532" cy="6661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FFFFFF"/>
                  </a:solidFill>
                  <a:latin typeface="Fira Sans Bold"/>
                  <a:ea typeface="Fira Sans Bold"/>
                  <a:cs typeface="Fira Sans Bold"/>
                  <a:sym typeface="Fira Sans Bold"/>
                </a:rPr>
                <a:t>МААЛЫМАТТАРДЫ ТАЛДОО: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1105041"/>
              <a:ext cx="6944532" cy="7925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10"/>
                </a:lnSpc>
                <a:spcBef>
                  <a:spcPct val="0"/>
                </a:spcBef>
              </a:pPr>
              <a:r>
                <a:rPr lang="en-US" sz="1721">
                  <a:solidFill>
                    <a:srgbClr val="FFFFF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Орточо, дисперсия, корреляция ж.б. статистикалык эсептөөлөр.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000735" y="3243021"/>
            <a:ext cx="5208399" cy="1571396"/>
            <a:chOff x="0" y="0"/>
            <a:chExt cx="6944532" cy="2095195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66675"/>
              <a:ext cx="6944532" cy="6661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FFFFFF"/>
                  </a:solidFill>
                  <a:latin typeface="Fira Sans Bold"/>
                  <a:ea typeface="Fira Sans Bold"/>
                  <a:cs typeface="Fira Sans Bold"/>
                  <a:sym typeface="Fira Sans Bold"/>
                </a:rPr>
                <a:t>МААЛЫМАТТАРДЫ ТАЗАЛОО: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1105041"/>
              <a:ext cx="6944532" cy="7925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10"/>
                </a:lnSpc>
                <a:spcBef>
                  <a:spcPct val="0"/>
                </a:spcBef>
              </a:pPr>
              <a:r>
                <a:rPr lang="en-US" sz="1721">
                  <a:solidFill>
                    <a:srgbClr val="FFFFF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Маалыматтарда кемчиликтер (жоғолору, терс маанилер) болсо, аларды оңдоо.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0965058" y="7179223"/>
            <a:ext cx="6294242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20"/>
              </a:lnSpc>
            </a:pPr>
            <a:r>
              <a:rPr lang="en-US" sz="4100" b="true">
                <a:solidFill>
                  <a:srgbClr val="FFFF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Маалыматтарды иштетүү жана талдоо этаптары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7264719" y="5159547"/>
            <a:ext cx="1495730" cy="1417204"/>
          </a:xfrm>
          <a:custGeom>
            <a:avLst/>
            <a:gdLst/>
            <a:ahLst/>
            <a:cxnLst/>
            <a:rect r="r" b="b" t="t" l="l"/>
            <a:pathLst>
              <a:path h="1417204" w="1495730">
                <a:moveTo>
                  <a:pt x="0" y="0"/>
                </a:moveTo>
                <a:lnTo>
                  <a:pt x="1495730" y="0"/>
                </a:lnTo>
                <a:lnTo>
                  <a:pt x="1495730" y="1417204"/>
                </a:lnTo>
                <a:lnTo>
                  <a:pt x="0" y="14172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2449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615408" y="1746604"/>
            <a:ext cx="6363521" cy="5761058"/>
            <a:chOff x="0" y="0"/>
            <a:chExt cx="5580380" cy="50520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635000" y="-673100"/>
              <a:ext cx="6488430" cy="6027420"/>
            </a:xfrm>
            <a:custGeom>
              <a:avLst/>
              <a:gdLst/>
              <a:ahLst/>
              <a:cxnLst/>
              <a:rect r="r" b="b" t="t" l="l"/>
              <a:pathLst>
                <a:path h="6027420" w="648843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4"/>
              <a:stretch>
                <a:fillRect l="-30770" t="0" r="-3077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4525034">
            <a:off x="-3110034" y="6165489"/>
            <a:ext cx="4048735" cy="4841536"/>
          </a:xfrm>
          <a:custGeom>
            <a:avLst/>
            <a:gdLst/>
            <a:ahLst/>
            <a:cxnLst/>
            <a:rect r="r" b="b" t="t" l="l"/>
            <a:pathLst>
              <a:path h="4841536" w="4048735">
                <a:moveTo>
                  <a:pt x="0" y="0"/>
                </a:moveTo>
                <a:lnTo>
                  <a:pt x="4048734" y="0"/>
                </a:lnTo>
                <a:lnTo>
                  <a:pt x="4048734" y="4841536"/>
                </a:lnTo>
                <a:lnTo>
                  <a:pt x="0" y="48415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028700"/>
            <a:ext cx="3388123" cy="318656"/>
            <a:chOff x="0" y="0"/>
            <a:chExt cx="4517498" cy="424874"/>
          </a:xfrm>
        </p:grpSpPr>
        <p:sp>
          <p:nvSpPr>
            <p:cNvPr name="AutoShape 7" id="7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-9525"/>
              <a:ext cx="1296715" cy="434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 b="true">
                  <a:solidFill>
                    <a:srgbClr val="FFFFFF"/>
                  </a:solidFill>
                  <a:latin typeface="Fira Sans Bold"/>
                  <a:ea typeface="Fira Sans Bold"/>
                  <a:cs typeface="Fira Sans Bold"/>
                  <a:sym typeface="Fira Sans Bold"/>
                </a:rPr>
                <a:t>04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425058" y="2693197"/>
            <a:ext cx="7190350" cy="577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</a:p>
          <a:p>
            <a:pPr algn="l" marL="647701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Маалыматтар CSV форматындагы файлдан жүктөлүп алынды.</a:t>
            </a:r>
          </a:p>
          <a:p>
            <a:pPr algn="l" marL="647701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Маалыматтар NumPy массивине жана Pandas DataFrame форматына өткөрүлдү.</a:t>
            </a:r>
          </a:p>
          <a:p>
            <a:pPr algn="l" marL="647701" indent="-323851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Ти</a:t>
            </a:r>
            <a:r>
              <a:rPr lang="en-US" b="true" sz="3000">
                <a:solidFill>
                  <a:srgbClr val="FFFF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ЕШЕЛҮҮ ТИЛДЕГИ АДАПТАЦИЯ ҮЧҮН ӨЗГӨРМӨЛӨРДҮН АТТАРЫ КЫРГЫЗЧАГА КОТОРУЛДУ.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292898" y="-722916"/>
            <a:ext cx="6626393" cy="6336488"/>
          </a:xfrm>
          <a:custGeom>
            <a:avLst/>
            <a:gdLst/>
            <a:ahLst/>
            <a:cxnLst/>
            <a:rect r="r" b="b" t="t" l="l"/>
            <a:pathLst>
              <a:path h="6336488" w="6626393">
                <a:moveTo>
                  <a:pt x="0" y="0"/>
                </a:moveTo>
                <a:lnTo>
                  <a:pt x="6626393" y="0"/>
                </a:lnTo>
                <a:lnTo>
                  <a:pt x="6626393" y="6336488"/>
                </a:lnTo>
                <a:lnTo>
                  <a:pt x="0" y="63364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615408" y="6564051"/>
            <a:ext cx="1495730" cy="1417204"/>
          </a:xfrm>
          <a:custGeom>
            <a:avLst/>
            <a:gdLst/>
            <a:ahLst/>
            <a:cxnLst/>
            <a:rect r="r" b="b" t="t" l="l"/>
            <a:pathLst>
              <a:path h="1417204" w="1495730">
                <a:moveTo>
                  <a:pt x="0" y="0"/>
                </a:moveTo>
                <a:lnTo>
                  <a:pt x="1495730" y="0"/>
                </a:lnTo>
                <a:lnTo>
                  <a:pt x="1495730" y="1417204"/>
                </a:lnTo>
                <a:lnTo>
                  <a:pt x="0" y="14172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914519" y="7849006"/>
            <a:ext cx="7560139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120"/>
              </a:lnSpc>
            </a:pPr>
            <a:r>
              <a:rPr lang="en-US" sz="5100" b="true">
                <a:solidFill>
                  <a:srgbClr val="FFFF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Маалыматтарды даярдоо</a:t>
            </a:r>
          </a:p>
        </p:txBody>
      </p:sp>
      <p:sp>
        <p:nvSpPr>
          <p:cNvPr name="TextBox 13" id="13"/>
          <p:cNvSpPr txBox="true"/>
          <p:nvPr/>
        </p:nvSpPr>
        <p:spPr>
          <a:xfrm rot="5400000">
            <a:off x="15337440" y="2695748"/>
            <a:ext cx="3582386" cy="280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true">
                <a:solidFill>
                  <a:srgbClr val="FFFF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Жетинин айы 2024 г.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2449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520766">
            <a:off x="-1663372" y="5220445"/>
            <a:ext cx="7090520" cy="6780310"/>
          </a:xfrm>
          <a:custGeom>
            <a:avLst/>
            <a:gdLst/>
            <a:ahLst/>
            <a:cxnLst/>
            <a:rect r="r" b="b" t="t" l="l"/>
            <a:pathLst>
              <a:path h="6780310" w="7090520">
                <a:moveTo>
                  <a:pt x="0" y="0"/>
                </a:moveTo>
                <a:lnTo>
                  <a:pt x="7090520" y="0"/>
                </a:lnTo>
                <a:lnTo>
                  <a:pt x="7090520" y="6780310"/>
                </a:lnTo>
                <a:lnTo>
                  <a:pt x="0" y="67803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3388123" cy="318656"/>
            <a:chOff x="0" y="0"/>
            <a:chExt cx="4517498" cy="424874"/>
          </a:xfrm>
        </p:grpSpPr>
        <p:sp>
          <p:nvSpPr>
            <p:cNvPr name="AutoShape 5" id="5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-9525"/>
              <a:ext cx="1296715" cy="434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 b="true">
                  <a:solidFill>
                    <a:srgbClr val="FFFFFF"/>
                  </a:solidFill>
                  <a:latin typeface="Fira Sans Bold"/>
                  <a:ea typeface="Fira Sans Bold"/>
                  <a:cs typeface="Fira Sans Bold"/>
                  <a:sym typeface="Fira Sans Bold"/>
                </a:rPr>
                <a:t>12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2133600"/>
            <a:ext cx="10053957" cy="173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5"/>
              </a:lnSpc>
            </a:pPr>
            <a:r>
              <a:rPr lang="en-US" sz="5696" b="true">
                <a:solidFill>
                  <a:srgbClr val="FFFF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Маалыматтарды тазалоо жана аныктоо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598821" y="4166254"/>
            <a:ext cx="8967673" cy="4182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1808" indent="-320904" lvl="1">
              <a:lnSpc>
                <a:spcPts val="416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7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NaN</a:t>
            </a:r>
            <a:r>
              <a:rPr lang="en-US" b="true" sz="297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маанилери жана жоголго</a:t>
            </a:r>
            <a:r>
              <a:rPr lang="en-US" b="true" sz="297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н маалыматтар текшерилип, жокко чыгарылды.</a:t>
            </a:r>
          </a:p>
          <a:p>
            <a:pPr algn="l" marL="641808" indent="-320904" lvl="1">
              <a:lnSpc>
                <a:spcPts val="416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7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Чектен ашкан маанилер алынып, кайталаган саптар тазаланды.</a:t>
            </a:r>
          </a:p>
          <a:p>
            <a:pPr algn="l" marL="641808" indent="-320904" lvl="1">
              <a:lnSpc>
                <a:spcPts val="416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7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Аймактар жана жыныс боюнча тексттик маанилер кыргызчага которулуп, категориялык өзгөрмөлөр стандартташтырылды.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624184">
            <a:off x="9190413" y="-1204481"/>
            <a:ext cx="9054625" cy="8058616"/>
          </a:xfrm>
          <a:custGeom>
            <a:avLst/>
            <a:gdLst/>
            <a:ahLst/>
            <a:cxnLst/>
            <a:rect r="r" b="b" t="t" l="l"/>
            <a:pathLst>
              <a:path h="8058616" w="9054625">
                <a:moveTo>
                  <a:pt x="0" y="0"/>
                </a:moveTo>
                <a:lnTo>
                  <a:pt x="9054625" y="0"/>
                </a:lnTo>
                <a:lnTo>
                  <a:pt x="9054625" y="8058616"/>
                </a:lnTo>
                <a:lnTo>
                  <a:pt x="0" y="8058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017281">
            <a:off x="7304671" y="971407"/>
            <a:ext cx="1811240" cy="1716150"/>
          </a:xfrm>
          <a:custGeom>
            <a:avLst/>
            <a:gdLst/>
            <a:ahLst/>
            <a:cxnLst/>
            <a:rect r="r" b="b" t="t" l="l"/>
            <a:pathLst>
              <a:path h="1716150" w="1811240">
                <a:moveTo>
                  <a:pt x="0" y="0"/>
                </a:moveTo>
                <a:lnTo>
                  <a:pt x="1811240" y="0"/>
                </a:lnTo>
                <a:lnTo>
                  <a:pt x="1811240" y="1716150"/>
                </a:lnTo>
                <a:lnTo>
                  <a:pt x="0" y="171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567437">
            <a:off x="16126494" y="6825098"/>
            <a:ext cx="3789612" cy="3623816"/>
          </a:xfrm>
          <a:custGeom>
            <a:avLst/>
            <a:gdLst/>
            <a:ahLst/>
            <a:cxnLst/>
            <a:rect r="r" b="b" t="t" l="l"/>
            <a:pathLst>
              <a:path h="3623816" w="3789612">
                <a:moveTo>
                  <a:pt x="0" y="0"/>
                </a:moveTo>
                <a:lnTo>
                  <a:pt x="3789612" y="0"/>
                </a:lnTo>
                <a:lnTo>
                  <a:pt x="3789612" y="3623816"/>
                </a:lnTo>
                <a:lnTo>
                  <a:pt x="0" y="3623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200563"/>
            <a:ext cx="8934485" cy="2295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18"/>
              </a:lnSpc>
            </a:pPr>
            <a:r>
              <a:rPr lang="en-US" sz="7642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Статистикалык анализ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92741" y="5702003"/>
            <a:ext cx="9969990" cy="3758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</a:p>
          <a:p>
            <a:pPr algn="l" marL="518280" indent="-259140" lvl="1">
              <a:lnSpc>
                <a:spcPts val="3360"/>
              </a:lnSpc>
              <a:buFont typeface="Arial"/>
              <a:buChar char="•"/>
            </a:pPr>
            <a:r>
              <a:rPr lang="en-US" sz="2400" spc="-24">
                <a:solidFill>
                  <a:srgbClr val="FFFFFF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Жалпы статистика алынган (орточо, минималдык, максималдык, медиана).</a:t>
            </a:r>
          </a:p>
          <a:p>
            <a:pPr algn="l">
              <a:lnSpc>
                <a:spcPts val="3360"/>
              </a:lnSpc>
            </a:pPr>
          </a:p>
          <a:p>
            <a:pPr algn="l" marL="518280" indent="-259140" lvl="1">
              <a:lnSpc>
                <a:spcPts val="3360"/>
              </a:lnSpc>
              <a:buFont typeface="Arial"/>
              <a:buChar char="•"/>
            </a:pPr>
            <a:r>
              <a:rPr lang="en-US" sz="2400" spc="-24">
                <a:solidFill>
                  <a:srgbClr val="FFFFFF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Категориялык өзгөрмөлөрдүн бөлүштүрүүсү текшерилди (мисалы, жынысы, региону, тамеки тартуусу боюнча).</a:t>
            </a:r>
          </a:p>
          <a:p>
            <a:pPr algn="l">
              <a:lnSpc>
                <a:spcPts val="3360"/>
              </a:lnSpc>
            </a:pPr>
          </a:p>
          <a:p>
            <a:pPr algn="l" marL="518280" indent="-259140" lvl="1">
              <a:lnSpc>
                <a:spcPts val="3360"/>
              </a:lnSpc>
              <a:buFont typeface="Arial"/>
              <a:buChar char="•"/>
            </a:pPr>
            <a:r>
              <a:rPr lang="en-US" sz="2400" spc="-24">
                <a:solidFill>
                  <a:srgbClr val="FFFFFF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Сандык өзгөрмөлөрдүн ортосундагы корреляция анализденди.</a:t>
            </a:r>
          </a:p>
          <a:p>
            <a:pPr algn="l">
              <a:lnSpc>
                <a:spcPts val="33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DAGXN3-Dpng</dc:identifier>
  <dcterms:modified xsi:type="dcterms:W3CDTF">2011-08-01T06:04:30Z</dcterms:modified>
  <cp:revision>1</cp:revision>
  <dc:title>Фиолетовый и Белый Современный Реклама Презентация</dc:title>
</cp:coreProperties>
</file>